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5"/>
  </p:notesMasterIdLst>
  <p:sldIdLst>
    <p:sldId id="257" r:id="rId2"/>
    <p:sldId id="295" r:id="rId3"/>
    <p:sldId id="375" r:id="rId4"/>
    <p:sldId id="407" r:id="rId5"/>
    <p:sldId id="393" r:id="rId6"/>
    <p:sldId id="406" r:id="rId7"/>
    <p:sldId id="408" r:id="rId8"/>
    <p:sldId id="409" r:id="rId9"/>
    <p:sldId id="410" r:id="rId10"/>
    <p:sldId id="411" r:id="rId11"/>
    <p:sldId id="414" r:id="rId12"/>
    <p:sldId id="412" r:id="rId13"/>
    <p:sldId id="415" r:id="rId14"/>
    <p:sldId id="416" r:id="rId15"/>
    <p:sldId id="417" r:id="rId16"/>
    <p:sldId id="418" r:id="rId17"/>
    <p:sldId id="392" r:id="rId18"/>
    <p:sldId id="419" r:id="rId19"/>
    <p:sldId id="422" r:id="rId20"/>
    <p:sldId id="421" r:id="rId21"/>
    <p:sldId id="413" r:id="rId22"/>
    <p:sldId id="424" r:id="rId23"/>
    <p:sldId id="272" r:id="rId24"/>
  </p:sldIdLst>
  <p:sldSz cx="24384000" cy="13716000"/>
  <p:notesSz cx="6858000" cy="9144000"/>
  <p:embeddedFontLst>
    <p:embeddedFont>
      <p:font typeface="Google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2FB"/>
    <a:srgbClr val="34A853"/>
    <a:srgbClr val="EA4335"/>
    <a:srgbClr val="FBBC0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43" d="100"/>
          <a:sy n="43" d="100"/>
        </p:scale>
        <p:origin x="714" y="72"/>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2fc528f4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2fc528f49_1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BF7C07-FE14-F729-F116-5C7A845AC72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3CF19583-6AA0-F040-FCD4-D18367A64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A42EDE28-D238-DB7B-59CD-BCC50C0AB01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69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238298A-9ECE-7900-8E77-2F1EF8D97A8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3D4BB31-AE9B-A0B5-D8BF-D74D380D9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D908781C-D2E2-F762-CF61-AA9EE50B9A12}"/>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5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1F5484-E72A-7DEB-790D-D56E3E8311CF}"/>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4F187EB-0CED-01E3-4F0F-C704A27D7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2D2C5BA-A4EC-1363-A115-19970CC15AE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1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2117820-D7E2-5025-8F72-5290E4F9CD3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09A4A9-16A0-8517-7640-063148F1C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44C83A2-AE9A-5897-5FD8-7ADFEE1CF84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15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2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Title">
  <p:cSld name="(Avoid) Title, Subtitle, Bullets_1_2">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15" name="Google Shape;15;p3"/>
          <p:cNvSpPr txBox="1">
            <a:spLocks noGrp="1"/>
          </p:cNvSpPr>
          <p:nvPr>
            <p:ph type="title"/>
          </p:nvPr>
        </p:nvSpPr>
        <p:spPr>
          <a:xfrm>
            <a:off x="2536850" y="455605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16" name="Google Shape;16;p3"/>
          <p:cNvSpPr txBox="1">
            <a:spLocks noGrp="1"/>
          </p:cNvSpPr>
          <p:nvPr>
            <p:ph type="title" idx="2"/>
          </p:nvPr>
        </p:nvSpPr>
        <p:spPr>
          <a:xfrm>
            <a:off x="2536854" y="8001552"/>
            <a:ext cx="11988000" cy="10884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a:endParaRPr/>
          </a:p>
        </p:txBody>
      </p:sp>
      <p:sp>
        <p:nvSpPr>
          <p:cNvPr id="17" name="Google Shape;17;p3"/>
          <p:cNvSpPr txBox="1">
            <a:spLocks noGrp="1"/>
          </p:cNvSpPr>
          <p:nvPr>
            <p:ph type="title" idx="3"/>
          </p:nvPr>
        </p:nvSpPr>
        <p:spPr>
          <a:xfrm>
            <a:off x="4212078" y="976470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18" name="Google Shape;18;p3"/>
          <p:cNvPicPr preferRelativeResize="0"/>
          <p:nvPr/>
        </p:nvPicPr>
        <p:blipFill>
          <a:blip r:embed="rId3">
            <a:alphaModFix/>
          </a:blip>
          <a:stretch>
            <a:fillRect/>
          </a:stretch>
        </p:blipFill>
        <p:spPr>
          <a:xfrm>
            <a:off x="890575" y="1152750"/>
            <a:ext cx="8518799"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STiwari/FarmScan-using-Gemin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hyperlink" Target="https://huggingface.co/spaces/Aashi/FarmSca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NSTiwari/Gemini-Workshop-JUG-Bangalor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480724" y="4898400"/>
            <a:ext cx="10659022"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a:t>Welcome to the Gemini era</a:t>
            </a:r>
            <a:endParaRPr sz="6000" dirty="0"/>
          </a:p>
        </p:txBody>
      </p:sp>
      <p:sp>
        <p:nvSpPr>
          <p:cNvPr id="6" name="Rectangle 5">
            <a:extLst>
              <a:ext uri="{FF2B5EF4-FFF2-40B4-BE49-F238E27FC236}">
                <a16:creationId xmlns:a16="http://schemas.microsoft.com/office/drawing/2014/main" id="{08E3FDC1-3239-DD98-215E-6859B6BAE08F}"/>
              </a:ext>
            </a:extLst>
          </p:cNvPr>
          <p:cNvSpPr/>
          <p:nvPr/>
        </p:nvSpPr>
        <p:spPr>
          <a:xfrm>
            <a:off x="15861382" y="2971800"/>
            <a:ext cx="8522617" cy="1074420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7;p16">
            <a:extLst>
              <a:ext uri="{FF2B5EF4-FFF2-40B4-BE49-F238E27FC236}">
                <a16:creationId xmlns:a16="http://schemas.microsoft.com/office/drawing/2014/main" id="{3D4F7C79-3FC4-2600-82F7-FBA7C04E62F4}"/>
              </a:ext>
            </a:extLst>
          </p:cNvPr>
          <p:cNvSpPr txBox="1">
            <a:spLocks/>
          </p:cNvSpPr>
          <p:nvPr/>
        </p:nvSpPr>
        <p:spPr>
          <a:xfrm>
            <a:off x="16106712" y="11504083"/>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3500" b="1" dirty="0">
                <a:solidFill>
                  <a:schemeClr val="bg1"/>
                </a:solidFill>
              </a:rPr>
              <a:t>Nitin Tiwari</a:t>
            </a:r>
          </a:p>
          <a:p>
            <a:r>
              <a:rPr lang="en-US" sz="2800" dirty="0">
                <a:solidFill>
                  <a:schemeClr val="bg1"/>
                </a:solidFill>
              </a:rPr>
              <a:t>Google Developer Expert – Machine Learning</a:t>
            </a:r>
            <a:br>
              <a:rPr lang="en-US" sz="2800" dirty="0">
                <a:solidFill>
                  <a:schemeClr val="bg1"/>
                </a:solidFill>
              </a:rPr>
            </a:br>
            <a:r>
              <a:rPr lang="en-US" sz="2800" dirty="0">
                <a:solidFill>
                  <a:schemeClr val="bg1"/>
                </a:solidFill>
              </a:rPr>
              <a:t>Software Engineer @ LTIMindtree</a:t>
            </a:r>
          </a:p>
        </p:txBody>
      </p:sp>
      <p:pic>
        <p:nvPicPr>
          <p:cNvPr id="11" name="Picture 10">
            <a:extLst>
              <a:ext uri="{FF2B5EF4-FFF2-40B4-BE49-F238E27FC236}">
                <a16:creationId xmlns:a16="http://schemas.microsoft.com/office/drawing/2014/main" id="{3E804211-250F-7078-E421-6EE4BAC4DC83}"/>
              </a:ext>
            </a:extLst>
          </p:cNvPr>
          <p:cNvPicPr>
            <a:picLocks noChangeAspect="1"/>
          </p:cNvPicPr>
          <p:nvPr/>
        </p:nvPicPr>
        <p:blipFill>
          <a:blip r:embed="rId3"/>
          <a:stretch>
            <a:fillRect/>
          </a:stretch>
        </p:blipFill>
        <p:spPr>
          <a:xfrm>
            <a:off x="15861384" y="2971800"/>
            <a:ext cx="8522616" cy="8286750"/>
          </a:xfrm>
          <a:prstGeom prst="rect">
            <a:avLst/>
          </a:prstGeom>
          <a:ln>
            <a:solidFill>
              <a:schemeClr val="tx1"/>
            </a:solidFill>
          </a:ln>
        </p:spPr>
      </p:pic>
      <p:pic>
        <p:nvPicPr>
          <p:cNvPr id="1028" name="Picture 4" descr="Sparkles Emoji (U+2728)">
            <a:extLst>
              <a:ext uri="{FF2B5EF4-FFF2-40B4-BE49-F238E27FC236}">
                <a16:creationId xmlns:a16="http://schemas.microsoft.com/office/drawing/2014/main" id="{D4A37323-2E0E-B2EF-1562-F77BB642D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035" y="711517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available in two variants – Gemma 2B and Gemma 7B on Vertex AI and Hugging Face.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1026" name="Picture 2" descr="Hugging Face - Current Openings">
            <a:extLst>
              <a:ext uri="{FF2B5EF4-FFF2-40B4-BE49-F238E27FC236}">
                <a16:creationId xmlns:a16="http://schemas.microsoft.com/office/drawing/2014/main" id="{A384E826-8939-40BB-DFAA-8010CE50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2992" y="756133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ing Open Models Responsibly in the Gemini Era | Google Open Source Blog">
            <a:extLst>
              <a:ext uri="{FF2B5EF4-FFF2-40B4-BE49-F238E27FC236}">
                <a16:creationId xmlns:a16="http://schemas.microsoft.com/office/drawing/2014/main" id="{1E18B398-F441-7F24-5AB7-AA9C278B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116" y="7185102"/>
            <a:ext cx="57912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8D7FA-0D44-052D-CFEA-22FC67DFCEEF}"/>
              </a:ext>
            </a:extLst>
          </p:cNvPr>
          <p:cNvPicPr>
            <a:picLocks noChangeAspect="1"/>
          </p:cNvPicPr>
          <p:nvPr/>
        </p:nvPicPr>
        <p:blipFill>
          <a:blip r:embed="rId5"/>
          <a:stretch>
            <a:fillRect/>
          </a:stretch>
        </p:blipFill>
        <p:spPr>
          <a:xfrm>
            <a:off x="11572970" y="7029369"/>
            <a:ext cx="2753193" cy="2895600"/>
          </a:xfrm>
          <a:prstGeom prst="rect">
            <a:avLst/>
          </a:prstGeom>
        </p:spPr>
      </p:pic>
    </p:spTree>
    <p:extLst>
      <p:ext uri="{BB962C8B-B14F-4D97-AF65-F5344CB8AC3E}">
        <p14:creationId xmlns:p14="http://schemas.microsoft.com/office/powerpoint/2010/main" val="101852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0F58C01-28F5-CCBF-961F-00C18B8C341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7D8366E2-9C9F-14AA-A953-6E2EBB3A20C0}"/>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30DD7028-F4F5-6A47-9CE6-563C5C1012B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GCP,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Model Garden </a:t>
            </a:r>
            <a:r>
              <a:rPr lang="en-US" sz="3200" dirty="0">
                <a:solidFill>
                  <a:schemeClr val="tx1"/>
                </a:solidFill>
                <a:latin typeface="Google Sans" panose="020B0604020202020204" charset="0"/>
                <a:ea typeface="Google Sans" panose="020B0604020202020204" charset="0"/>
                <a:cs typeface="Google Sans" panose="020B0604020202020204" charset="0"/>
              </a:rPr>
              <a:t>and choose the Gemma model.</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8F8C0E-9300-2A7E-E4CA-6552D98190F7}"/>
              </a:ext>
            </a:extLst>
          </p:cNvPr>
          <p:cNvPicPr>
            <a:picLocks noChangeAspect="1"/>
          </p:cNvPicPr>
          <p:nvPr/>
        </p:nvPicPr>
        <p:blipFill>
          <a:blip r:embed="rId3"/>
          <a:stretch>
            <a:fillRect/>
          </a:stretch>
        </p:blipFill>
        <p:spPr>
          <a:xfrm>
            <a:off x="3278458" y="3155330"/>
            <a:ext cx="18156396" cy="8397333"/>
          </a:xfrm>
          <a:prstGeom prst="rect">
            <a:avLst/>
          </a:prstGeom>
          <a:ln>
            <a:solidFill>
              <a:schemeClr val="tx1"/>
            </a:solidFill>
          </a:ln>
        </p:spPr>
      </p:pic>
    </p:spTree>
    <p:extLst>
      <p:ext uri="{BB962C8B-B14F-4D97-AF65-F5344CB8AC3E}">
        <p14:creationId xmlns:p14="http://schemas.microsoft.com/office/powerpoint/2010/main" val="12458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6E7FCE9-C79B-8BB6-DF08-DDECD2ECE64F}"/>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755DC8B-9BD3-D1D9-704D-E9C49970F22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EC0396FA-D7DC-4618-3741-2ED3E8EE201C}"/>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any model variant to deploy it to a Vertex AI endpoint. It takes approximately 20-30 minutes for the deployment.</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3638E0-DEB3-E726-76D5-D69403B38B53}"/>
              </a:ext>
            </a:extLst>
          </p:cNvPr>
          <p:cNvPicPr>
            <a:picLocks noChangeAspect="1"/>
          </p:cNvPicPr>
          <p:nvPr/>
        </p:nvPicPr>
        <p:blipFill>
          <a:blip r:embed="rId3"/>
          <a:stretch>
            <a:fillRect/>
          </a:stretch>
        </p:blipFill>
        <p:spPr>
          <a:xfrm>
            <a:off x="3059133" y="3633418"/>
            <a:ext cx="18618837" cy="8616598"/>
          </a:xfrm>
          <a:prstGeom prst="rect">
            <a:avLst/>
          </a:prstGeom>
        </p:spPr>
      </p:pic>
    </p:spTree>
    <p:extLst>
      <p:ext uri="{BB962C8B-B14F-4D97-AF65-F5344CB8AC3E}">
        <p14:creationId xmlns:p14="http://schemas.microsoft.com/office/powerpoint/2010/main" val="185668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9F2EA01-4655-39C3-5D43-792CD832FE0C}"/>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11A4C46-34BE-62CB-D5A7-3E76199FC738}"/>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C4758283-D0E3-F187-51BF-CE9D5C173A5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Once the model is deployed, you should be able to see it in your </a:t>
            </a:r>
            <a:r>
              <a:rPr lang="en-US" sz="3200" dirty="0">
                <a:solidFill>
                  <a:srgbClr val="2B82FB"/>
                </a:solidFill>
                <a:latin typeface="Google Sans" panose="020B0604020202020204" charset="0"/>
                <a:ea typeface="Google Sans" panose="020B0604020202020204" charset="0"/>
                <a:cs typeface="Google Sans" panose="020B0604020202020204" charset="0"/>
              </a:rPr>
              <a:t>Model Registry</a:t>
            </a:r>
            <a:r>
              <a:rPr lang="en-US" sz="3200" dirty="0">
                <a:solidFill>
                  <a:schemeClr val="tx1"/>
                </a:solidFill>
                <a:latin typeface="Google Sans" panose="020B0604020202020204" charset="0"/>
                <a:ea typeface="Google Sans" panose="020B0604020202020204" charset="0"/>
                <a:cs typeface="Google Sans" panose="020B0604020202020204" charset="0"/>
              </a:rPr>
              <a:t>.</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1CFD87-01E1-82A9-5278-E00303E46D47}"/>
              </a:ext>
            </a:extLst>
          </p:cNvPr>
          <p:cNvPicPr>
            <a:picLocks noChangeAspect="1"/>
          </p:cNvPicPr>
          <p:nvPr/>
        </p:nvPicPr>
        <p:blipFill>
          <a:blip r:embed="rId3"/>
          <a:stretch>
            <a:fillRect/>
          </a:stretch>
        </p:blipFill>
        <p:spPr>
          <a:xfrm>
            <a:off x="2143769" y="3633418"/>
            <a:ext cx="20096462" cy="4718957"/>
          </a:xfrm>
          <a:prstGeom prst="rect">
            <a:avLst/>
          </a:prstGeom>
        </p:spPr>
      </p:pic>
    </p:spTree>
    <p:extLst>
      <p:ext uri="{BB962C8B-B14F-4D97-AF65-F5344CB8AC3E}">
        <p14:creationId xmlns:p14="http://schemas.microsoft.com/office/powerpoint/2010/main" val="3267966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703EB70-BE54-46D7-8D04-95BD50D1F0F8}"/>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D90DA505-EEDF-01D5-7455-0425AB1F21F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34A853"/>
                </a:solidFill>
              </a:rPr>
              <a:t>Bonus: Trying the new Gemma models on Vertex AI</a:t>
            </a:r>
            <a:endParaRPr sz="5400" dirty="0">
              <a:solidFill>
                <a:srgbClr val="34A853"/>
              </a:solidFill>
            </a:endParaRPr>
          </a:p>
        </p:txBody>
      </p:sp>
      <p:sp>
        <p:nvSpPr>
          <p:cNvPr id="162" name="Google Shape;162;p23">
            <a:extLst>
              <a:ext uri="{FF2B5EF4-FFF2-40B4-BE49-F238E27FC236}">
                <a16:creationId xmlns:a16="http://schemas.microsoft.com/office/drawing/2014/main" id="{556ED3DE-2221-3549-1C6E-5A5341CC8C94}"/>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E3879C-BEC3-BF33-EB71-185C4B7053AF}"/>
              </a:ext>
            </a:extLst>
          </p:cNvPr>
          <p:cNvPicPr>
            <a:picLocks noChangeAspect="1"/>
          </p:cNvPicPr>
          <p:nvPr/>
        </p:nvPicPr>
        <p:blipFill>
          <a:blip r:embed="rId3"/>
          <a:stretch>
            <a:fillRect/>
          </a:stretch>
        </p:blipFill>
        <p:spPr>
          <a:xfrm>
            <a:off x="3607611" y="1813918"/>
            <a:ext cx="8214281" cy="10088164"/>
          </a:xfrm>
          <a:prstGeom prst="rect">
            <a:avLst/>
          </a:prstGeom>
        </p:spPr>
      </p:pic>
      <p:pic>
        <p:nvPicPr>
          <p:cNvPr id="10" name="Picture 9">
            <a:extLst>
              <a:ext uri="{FF2B5EF4-FFF2-40B4-BE49-F238E27FC236}">
                <a16:creationId xmlns:a16="http://schemas.microsoft.com/office/drawing/2014/main" id="{B8A8DB85-B9D5-3DCD-3CBF-2D276F8B1563}"/>
              </a:ext>
            </a:extLst>
          </p:cNvPr>
          <p:cNvPicPr>
            <a:picLocks noChangeAspect="1"/>
          </p:cNvPicPr>
          <p:nvPr/>
        </p:nvPicPr>
        <p:blipFill>
          <a:blip r:embed="rId4"/>
          <a:stretch>
            <a:fillRect/>
          </a:stretch>
        </p:blipFill>
        <p:spPr>
          <a:xfrm>
            <a:off x="13785082" y="1608063"/>
            <a:ext cx="5850676" cy="10294019"/>
          </a:xfrm>
          <a:prstGeom prst="rect">
            <a:avLst/>
          </a:prstGeom>
        </p:spPr>
      </p:pic>
    </p:spTree>
    <p:extLst>
      <p:ext uri="{BB962C8B-B14F-4D97-AF65-F5344CB8AC3E}">
        <p14:creationId xmlns:p14="http://schemas.microsoft.com/office/powerpoint/2010/main" val="109512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Software Engineer at LTIMindtree</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FarmScan</a:t>
            </a:r>
            <a:r>
              <a:rPr lang="en-US" sz="5400" dirty="0">
                <a:solidFill>
                  <a:srgbClr val="2B82FB"/>
                </a:solidFill>
              </a:rPr>
              <a:t> : Farmer’s Digital Assistance built with Gemini</a:t>
            </a:r>
            <a:endParaRPr sz="5400" dirty="0">
              <a:solidFill>
                <a:srgbClr val="2B82FB"/>
              </a:solidFill>
            </a:endParaRPr>
          </a:p>
        </p:txBody>
      </p:sp>
      <p:sp>
        <p:nvSpPr>
          <p:cNvPr id="162" name="Google Shape;162;p23">
            <a:extLst>
              <a:ext uri="{FF2B5EF4-FFF2-40B4-BE49-F238E27FC236}">
                <a16:creationId xmlns:a16="http://schemas.microsoft.com/office/drawing/2014/main" id="{43AAB0A8-88C1-7875-899E-5E1A0A9764D7}"/>
              </a:ext>
            </a:extLst>
          </p:cNvPr>
          <p:cNvSpPr txBox="1">
            <a:spLocks noGrp="1"/>
          </p:cNvSpPr>
          <p:nvPr>
            <p:ph type="body" idx="1"/>
          </p:nvPr>
        </p:nvSpPr>
        <p:spPr>
          <a:xfrm>
            <a:off x="11870215" y="2722736"/>
            <a:ext cx="9775902"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FarmScan</a:t>
            </a:r>
            <a:r>
              <a:rPr lang="en-US" sz="3200" dirty="0">
                <a:solidFill>
                  <a:schemeClr val="tx1"/>
                </a:solidFill>
                <a:latin typeface="Google Sans" panose="020B0604020202020204" charset="0"/>
                <a:ea typeface="Google Sans" panose="020B0604020202020204" charset="0"/>
                <a:cs typeface="Google Sans" panose="020B0604020202020204" charset="0"/>
              </a:rPr>
              <a:t> is an implementation of the Google Pro Vision model API on Android to recognize the freshness of fruits/vegetables, their approximate market value, shelf life, and a lot more insights to help farms plan the cultivation/selling of crops better.</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https://github.com/NSTiwari/FarmScan-using-Gemini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https://huggingface.co/spaces/Aashi/FarmScan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2050" name="Picture 2" descr="Image preview">
            <a:extLst>
              <a:ext uri="{FF2B5EF4-FFF2-40B4-BE49-F238E27FC236}">
                <a16:creationId xmlns:a16="http://schemas.microsoft.com/office/drawing/2014/main" id="{3CF2B6C7-FA91-90DF-3663-EEE8F5F43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1629" y="1743075"/>
            <a:ext cx="5105400" cy="102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66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2025438" y="4970491"/>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9023450"/>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4" y="6540446"/>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9190318"/>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6663739"/>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7909374"/>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7746278"/>
            <a:ext cx="1101663" cy="1088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Bonus?</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6"/>
            <a:ext cx="22082194" cy="17529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178453" y="5386395"/>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20896081" y="6097929"/>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18410926"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0799200" y="7072441"/>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3"/>
            <a:ext cx="3679902" cy="2239847"/>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167204"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2"/>
            <a:ext cx="4014912" cy="220951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422CD02F-ADF1-C6B4-35A4-A4FAF4CB3404}"/>
              </a:ext>
            </a:extLst>
          </p:cNvPr>
          <p:cNvSpPr/>
          <p:nvPr/>
        </p:nvSpPr>
        <p:spPr>
          <a:xfrm>
            <a:off x="23006243" y="6181163"/>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0FBAB53B-2D6A-CFA9-D471-95BC278A6D03}"/>
              </a:ext>
            </a:extLst>
          </p:cNvPr>
          <p:cNvSpPr txBox="1"/>
          <p:nvPr/>
        </p:nvSpPr>
        <p:spPr>
          <a:xfrm>
            <a:off x="22265078" y="5404200"/>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Gemma</a:t>
            </a:r>
            <a:endParaRPr lang="en-IN" sz="32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C31F13C1-3C21-087C-640D-AC2C8041EF78}"/>
              </a:ext>
            </a:extLst>
          </p:cNvPr>
          <p:cNvSpPr txBox="1"/>
          <p:nvPr/>
        </p:nvSpPr>
        <p:spPr>
          <a:xfrm>
            <a:off x="22879842" y="713953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50" name="AutoShape 4" descr="Overview of (GCP) Google Cloud Platform Services">
            <a:extLst>
              <a:ext uri="{FF2B5EF4-FFF2-40B4-BE49-F238E27FC236}">
                <a16:creationId xmlns:a16="http://schemas.microsoft.com/office/drawing/2014/main" id="{B394B4D0-B3F1-098D-CD9E-44C8C62444F3}"/>
              </a:ext>
            </a:extLst>
          </p:cNvPr>
          <p:cNvSpPr>
            <a:spLocks noChangeAspect="1" noChangeArrowheads="1"/>
          </p:cNvSpPr>
          <p:nvPr/>
        </p:nvSpPr>
        <p:spPr bwMode="auto">
          <a:xfrm>
            <a:off x="23890744" y="9634663"/>
            <a:ext cx="284958" cy="284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1" name="Speech Bubble: Rectangle 50">
            <a:extLst>
              <a:ext uri="{FF2B5EF4-FFF2-40B4-BE49-F238E27FC236}">
                <a16:creationId xmlns:a16="http://schemas.microsoft.com/office/drawing/2014/main" id="{13F80024-0625-E13D-4878-6B7FE32BECE5}"/>
              </a:ext>
            </a:extLst>
          </p:cNvPr>
          <p:cNvSpPr/>
          <p:nvPr/>
        </p:nvSpPr>
        <p:spPr>
          <a:xfrm rot="10800000">
            <a:off x="20499298" y="8219530"/>
            <a:ext cx="3671978" cy="223984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FB8CFEE-D1EC-5DC7-CC0D-5750B66920CA}"/>
              </a:ext>
            </a:extLst>
          </p:cNvPr>
          <p:cNvSpPr txBox="1"/>
          <p:nvPr/>
        </p:nvSpPr>
        <p:spPr>
          <a:xfrm>
            <a:off x="20576021" y="8335431"/>
            <a:ext cx="3518531"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A family of light-weight SOTA open models built from the same research and technology used to create the Gemini models.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Gemini is a family of the largest, </a:t>
            </a:r>
            <a:r>
              <a:rPr lang="en-US" b="1" dirty="0">
                <a:solidFill>
                  <a:srgbClr val="4285F4"/>
                </a:solidFill>
                <a:latin typeface="Google Sans" panose="020B0604020202020204" charset="0"/>
                <a:ea typeface="Google Sans" panose="020B0604020202020204" charset="0"/>
                <a:cs typeface="Google Sans" panose="020B0604020202020204" charset="0"/>
              </a:rPr>
              <a:t>multi-modal</a:t>
            </a:r>
            <a:r>
              <a:rPr lang="en-US"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dirty="0">
                <a:solidFill>
                  <a:schemeClr val="tx1"/>
                </a:solidFill>
                <a:latin typeface="Google Sans" panose="020B0604020202020204" charset="0"/>
                <a:ea typeface="Google Sans" panose="020B0604020202020204" charset="0"/>
                <a:cs typeface="Google Sans" panose="020B0604020202020204" charset="0"/>
              </a:rPr>
              <a:t> 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dirty="0">
                <a:solidFill>
                  <a:schemeClr val="tx1"/>
                </a:solidFill>
                <a:latin typeface="Google Sans" panose="020B0604020202020204" charset="0"/>
                <a:ea typeface="Google Sans" panose="020B0604020202020204" charset="0"/>
                <a:cs typeface="Google Sans" panose="020B0604020202020204" charset="0"/>
              </a:rPr>
              <a:t>Gemini is available in three different sizes – </a:t>
            </a:r>
            <a:r>
              <a:rPr lang="en-IN" b="1" dirty="0">
                <a:solidFill>
                  <a:srgbClr val="2B82FB"/>
                </a:solidFill>
                <a:latin typeface="Google Sans" panose="020B0604020202020204" charset="0"/>
                <a:ea typeface="Google Sans" panose="020B0604020202020204" charset="0"/>
                <a:cs typeface="Google Sans" panose="020B0604020202020204" charset="0"/>
              </a:rPr>
              <a:t>Gemini Ultra</a:t>
            </a:r>
            <a:r>
              <a:rPr lang="en-IN" dirty="0">
                <a:solidFill>
                  <a:schemeClr val="tx1"/>
                </a:solidFill>
                <a:latin typeface="Google Sans" panose="020B0604020202020204" charset="0"/>
                <a:ea typeface="Google Sans" panose="020B0604020202020204" charset="0"/>
                <a:cs typeface="Google Sans" panose="020B0604020202020204" charset="0"/>
              </a:rPr>
              <a:t>, </a:t>
            </a:r>
            <a:r>
              <a:rPr lang="en-IN" b="1" dirty="0">
                <a:solidFill>
                  <a:srgbClr val="2B82FB"/>
                </a:solidFill>
                <a:latin typeface="Google Sans" panose="020B0604020202020204" charset="0"/>
                <a:ea typeface="Google Sans" panose="020B0604020202020204" charset="0"/>
                <a:cs typeface="Google Sans" panose="020B0604020202020204" charset="0"/>
              </a:rPr>
              <a:t>Gemini Pro</a:t>
            </a:r>
            <a:r>
              <a:rPr lang="en-IN" dirty="0">
                <a:solidFill>
                  <a:schemeClr val="tx1"/>
                </a:solidFill>
                <a:latin typeface="Google Sans" panose="020B0604020202020204" charset="0"/>
                <a:ea typeface="Google Sans" panose="020B0604020202020204" charset="0"/>
                <a:cs typeface="Google Sans" panose="020B0604020202020204" charset="0"/>
              </a:rPr>
              <a:t>, and </a:t>
            </a:r>
            <a:r>
              <a:rPr lang="en-IN" b="1" dirty="0">
                <a:solidFill>
                  <a:srgbClr val="2B82FB"/>
                </a:solidFill>
                <a:latin typeface="Google Sans" panose="020B0604020202020204" charset="0"/>
                <a:ea typeface="Google Sans" panose="020B0604020202020204" charset="0"/>
                <a:cs typeface="Google Sans" panose="020B0604020202020204" charset="0"/>
              </a:rPr>
              <a:t>Gemini Nano</a:t>
            </a:r>
            <a:r>
              <a:rPr lang="en-IN"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706348"/>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639050"/>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1.0</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textual /file data such as PDF, .txt, etc.</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639050"/>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for a wide variety of tasks.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in Vertex AI, Google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639050"/>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1733870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https://github.com/NSTiwari/Gemini-Workshop-JUG-Bangalore</a:t>
            </a:r>
            <a:r>
              <a:rPr lang="en-US" sz="3200" dirty="0">
                <a:solidFill>
                  <a:srgbClr val="2B82FB"/>
                </a:solidFill>
                <a:latin typeface="Google Sans" panose="020B0604020202020204" charset="0"/>
                <a:ea typeface="Google Sans" panose="020B0604020202020204" charset="0"/>
                <a:cs typeface="Google Sans" panose="020B0604020202020204" charset="0"/>
              </a:rPr>
              <a:t>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1351</TotalTime>
  <Words>1567</Words>
  <Application>Microsoft Office PowerPoint</Application>
  <PresentationFormat>Custom</PresentationFormat>
  <Paragraphs>330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Google Sans</vt:lpstr>
      <vt:lpstr>Courier New</vt:lpstr>
      <vt:lpstr>Calibri</vt:lpstr>
      <vt:lpstr>Arial</vt:lpstr>
      <vt:lpstr>Experts Master</vt:lpstr>
      <vt:lpstr>Welcome to the Gemini era</vt:lpstr>
      <vt:lpstr>$whoami</vt:lpstr>
      <vt:lpstr>Content</vt:lpstr>
      <vt:lpstr>Language models over the years</vt:lpstr>
      <vt:lpstr>Gemini</vt:lpstr>
      <vt:lpstr>Architecture of Gemini</vt:lpstr>
      <vt:lpstr>Benchmarks of Gemini 1.5</vt:lpstr>
      <vt:lpstr>Hands-on with Gemini 1.0 Pro: Colab</vt:lpstr>
      <vt:lpstr>Hands-on with Gemini 1.5 Pro: Google AI Studio</vt:lpstr>
      <vt:lpstr>Hands-on with Gemini 1.0 Pro: Vertex AI on Google Cloud</vt:lpstr>
      <vt:lpstr>Hands-on with Gemini 1.0 Pro: Vertex AI on Google Cloud</vt:lpstr>
      <vt:lpstr>Bonus: Trying the new Gemma models on Vertex AI</vt:lpstr>
      <vt:lpstr>Bonus: Trying the new Gemma models on Vertex AI</vt:lpstr>
      <vt:lpstr>Bonus: Trying the new Gemma models on Vertex AI</vt:lpstr>
      <vt:lpstr>Bonus: Trying the new Gemma models on Vertex AI</vt:lpstr>
      <vt:lpstr>Bonus: Trying the new Gemma models on Vertex AI</vt:lpstr>
      <vt:lpstr>Examples built with Gemini</vt:lpstr>
      <vt:lpstr>💊 PharmaScan : Extract medicine details using Gemini</vt:lpstr>
      <vt:lpstr>      *The project was featured on the official handle of Google Developer Expert*</vt:lpstr>
      <vt:lpstr>🧑‍🌾 FarmScan : Farmer’s Digital Assistance built with Gemini</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779</cp:revision>
  <dcterms:modified xsi:type="dcterms:W3CDTF">2024-03-08T14:21:51Z</dcterms:modified>
</cp:coreProperties>
</file>